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Merriweather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B9ADBE5-B69B-4155-A383-BD78E681FF7D}">
  <a:tblStyle styleId="{1B9ADBE5-B69B-4155-A383-BD78E681FF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Merriweather-regular.fntdata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erriweather-italic.fntdata"/><Relationship Id="rId25" Type="http://schemas.openxmlformats.org/officeDocument/2006/relationships/font" Target="fonts/Merriweather-bold.fntdata"/><Relationship Id="rId27" Type="http://schemas.openxmlformats.org/officeDocument/2006/relationships/font" Target="fonts/Merriweather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42f17e3b6_6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a42f17e3b6_6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a42f17e3b6_6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a42f17e3b6_6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a42f17e3b6_62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a42f17e3b6_62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a42f17e3b6_62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a42f17e3b6_62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a42f17e3b6_62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a42f17e3b6_62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a54612ecd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a54612ec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a422819024_17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a422819024_17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a65fe2a35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a65fe2a35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a403bbfc9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a403bbfc9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a403bbfc9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a403bbfc9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a422819024_17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a422819024_17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a42f17e3b6_62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a42f17e3b6_62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422819024_17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a422819024_17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42f17e3b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a42f17e3b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a42f17e3b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a42f17e3b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55401b371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a55401b371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ccma.cat/3cat/trailer-el-sostre-groc/video/6185878/" TargetMode="External"/><Relationship Id="rId4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Relationship Id="rId4" Type="http://schemas.openxmlformats.org/officeDocument/2006/relationships/image" Target="../media/image3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Relationship Id="rId4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4.png"/><Relationship Id="rId4" Type="http://schemas.openxmlformats.org/officeDocument/2006/relationships/image" Target="../media/image7.jpg"/><Relationship Id="rId5" Type="http://schemas.openxmlformats.org/officeDocument/2006/relationships/hyperlink" Target="http://www.youtube.com/watch?v=pnsx4uSJQr8" TargetMode="External"/><Relationship Id="rId6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33.png"/><Relationship Id="rId6" Type="http://schemas.openxmlformats.org/officeDocument/2006/relationships/hyperlink" Target="http://drive.google.com/file/d/1tCmzMBLwCMmAYcBAK8pedHZQLg1UaXYl/view" TargetMode="External"/><Relationship Id="rId7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3.jpg"/><Relationship Id="rId6" Type="http://schemas.openxmlformats.org/officeDocument/2006/relationships/image" Target="../media/image17.jpg"/><Relationship Id="rId7" Type="http://schemas.openxmlformats.org/officeDocument/2006/relationships/image" Target="../media/image13.jpg"/><Relationship Id="rId8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0" y="995475"/>
            <a:ext cx="3257400" cy="248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i="1" lang="ca" sz="488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La marjal més literària</a:t>
            </a:r>
            <a:endParaRPr b="1" i="1" sz="488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484600" y="4308571"/>
            <a:ext cx="66594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b="1" lang="ca" sz="227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Anna Albert, Andrea Mestre i Roser Serra</a:t>
            </a:r>
            <a:endParaRPr b="1" sz="227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8100" y="0"/>
            <a:ext cx="5775900" cy="384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504675" y="390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a" sz="2820">
                <a:solidFill>
                  <a:schemeClr val="accent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5. Seqüència prevista d’activitats. </a:t>
            </a:r>
            <a:r>
              <a:rPr b="1" lang="ca" sz="2820" u="sng">
                <a:solidFill>
                  <a:schemeClr val="accent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Abans de l’eixida</a:t>
            </a:r>
            <a:endParaRPr b="1" sz="2820" u="sng">
              <a:solidFill>
                <a:schemeClr val="accent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504675" y="1266275"/>
            <a:ext cx="5684400" cy="3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ca" sz="8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Llegirem i analitzarem l’obra</a:t>
            </a:r>
            <a:endParaRPr sz="8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ca" sz="8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Temàtica. Documental </a:t>
            </a:r>
            <a:r>
              <a:rPr i="1" lang="ca" sz="8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sostre groc</a:t>
            </a:r>
            <a:r>
              <a:rPr lang="ca" sz="8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ca" sz="8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https://www.ccma.cat/3cat/trailer-el-sostre-groc/video/6185878/</a:t>
            </a:r>
            <a:endParaRPr sz="8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ca" sz="8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ca" sz="8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eleccionaran fragments de l’obra on es faça referència a l’espai</a:t>
            </a:r>
            <a:endParaRPr sz="8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ca" sz="8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L’alumnat preparà p</a:t>
            </a:r>
            <a:r>
              <a:rPr lang="ca" sz="8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reguntes per a l’autora</a:t>
            </a:r>
            <a:endParaRPr sz="8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ca" sz="8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Presentarem la tasca final</a:t>
            </a:r>
            <a:endParaRPr sz="8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b="1" sz="7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2550" y="1052325"/>
            <a:ext cx="2655150" cy="3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491438" y="210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a" sz="282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Seqüència prevista d’activitats. </a:t>
            </a:r>
            <a:r>
              <a:rPr b="1" lang="ca" sz="282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Durant la ruta</a:t>
            </a:r>
            <a:endParaRPr b="1" sz="282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37" name="Google Shape;137;p23"/>
          <p:cNvGraphicFramePr/>
          <p:nvPr/>
        </p:nvGraphicFramePr>
        <p:xfrm>
          <a:off x="787638" y="87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{1B9ADBE5-B69B-4155-A383-BD78E681FF7D}</a:tableStyleId>
              </a:tblPr>
              <a:tblGrid>
                <a:gridCol w="1332150"/>
                <a:gridCol w="6236575"/>
              </a:tblGrid>
              <a:tr h="4248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HORARI DE LA RUTA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  <a:tr h="42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8-8.30 h</a:t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Eixida de l’IES. Explicació de la ruta. </a:t>
                      </a:r>
                      <a:r>
                        <a:rPr i="1" lang="ca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Elogi del meu poble</a:t>
                      </a:r>
                      <a:r>
                        <a:rPr lang="ca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</a:t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9-10 h </a:t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Mercat. </a:t>
                      </a:r>
                      <a:r>
                        <a:rPr i="1" lang="ca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L’últim roder</a:t>
                      </a:r>
                      <a:r>
                        <a:rPr lang="ca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i </a:t>
                      </a:r>
                      <a:r>
                        <a:rPr i="1" lang="ca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Quan anàvem a l’estraperlo.</a:t>
                      </a:r>
                      <a:endParaRPr i="1"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10-11 h</a:t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Museu Joan Fuster. </a:t>
                      </a:r>
                      <a:r>
                        <a:rPr i="1" lang="ca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Elogi del meu poble</a:t>
                      </a:r>
                      <a:r>
                        <a:rPr lang="ca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11-11.30 h</a:t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Parc de l’estació. Pausa. </a:t>
                      </a:r>
                      <a:r>
                        <a:rPr i="1" lang="ca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Direcció a Lisboa </a:t>
                      </a:r>
                      <a:r>
                        <a:rPr lang="ca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 </a:t>
                      </a:r>
                      <a:r>
                        <a:rPr i="1" lang="ca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Ignot</a:t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7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 h </a:t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Muntanyeta dels Sants. </a:t>
                      </a:r>
                      <a:r>
                        <a:rPr i="1" lang="ca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Mural del País Valencià,</a:t>
                      </a:r>
                      <a:r>
                        <a:rPr lang="ca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i="1" lang="ca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Les quatre estacions i L’albufera. Palus Naccararum.</a:t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12.45 h </a:t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Mirador. Conversa amb l’autora sobre l’espai.</a:t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7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13-14 h</a:t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Caseta de la marjal. Lectura dramatitzada fragments</a:t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seleccionats. Tornada a l’IES.</a:t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2700" y="1778525"/>
            <a:ext cx="1274025" cy="127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/>
          <p:cNvPicPr preferRelativeResize="0"/>
          <p:nvPr/>
        </p:nvPicPr>
        <p:blipFill rotWithShape="1">
          <a:blip r:embed="rId4">
            <a:alphaModFix/>
          </a:blip>
          <a:srcRect b="0" l="11095" r="0" t="0"/>
          <a:stretch/>
        </p:blipFill>
        <p:spPr>
          <a:xfrm>
            <a:off x="7102700" y="3583800"/>
            <a:ext cx="1132700" cy="127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436150" y="182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a" sz="282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Seqüència d’activitats. </a:t>
            </a:r>
            <a:r>
              <a:rPr b="1" lang="ca" sz="2820" u="sng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Després de la ruta</a:t>
            </a:r>
            <a:endParaRPr b="1" sz="2820" u="sng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24"/>
          <p:cNvSpPr txBox="1"/>
          <p:nvPr>
            <p:ph idx="1" type="body"/>
          </p:nvPr>
        </p:nvSpPr>
        <p:spPr>
          <a:xfrm>
            <a:off x="325650" y="977500"/>
            <a:ext cx="6086400" cy="39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ca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Comentarem què els ha semblat la ruta (sensacions, aspectes positius, millorables…)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ca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Creació. Podran triar entre tres opcions: 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91440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❏"/>
            </a:pPr>
            <a:r>
              <a:rPr lang="ca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Escriure una escena de teatre amb característiques similars a l’obra</a:t>
            </a:r>
            <a:r>
              <a:rPr lang="ca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Clàudia Serra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❏"/>
            </a:pPr>
            <a:r>
              <a:rPr lang="ca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Reescriure el final 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❏"/>
            </a:pPr>
            <a:r>
              <a:rPr lang="ca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Reescriure una part incloent-hi un personatge nou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ca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Representació i gravació de l’obra escrita per l’alumnat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just">
              <a:lnSpc>
                <a:spcPct val="105000"/>
              </a:lnSpc>
              <a:spcBef>
                <a:spcPts val="1200"/>
              </a:spcBef>
              <a:spcAft>
                <a:spcPts val="50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ca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Visualització dels vídeos i coavaluació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1104" y="1052925"/>
            <a:ext cx="2415646" cy="347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type="title"/>
          </p:nvPr>
        </p:nvSpPr>
        <p:spPr>
          <a:xfrm>
            <a:off x="553725" y="250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a" sz="2811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6. Sistema d’avaluació</a:t>
            </a:r>
            <a:endParaRPr b="1" sz="2811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52" name="Google Shape;152;p25"/>
          <p:cNvGraphicFramePr/>
          <p:nvPr/>
        </p:nvGraphicFramePr>
        <p:xfrm>
          <a:off x="651300" y="29903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{1B9ADBE5-B69B-4155-A383-BD78E681FF7D}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 ASSOLIT 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MITJANAMENT </a:t>
                      </a:r>
                      <a:r>
                        <a:rPr lang="ca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ASSOLIT 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ASSOLIT 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3" name="Google Shape;153;p25"/>
          <p:cNvGraphicFramePr/>
          <p:nvPr/>
        </p:nvGraphicFramePr>
        <p:xfrm>
          <a:off x="651300" y="992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{1B9ADBE5-B69B-4155-A383-BD78E681FF7D}</a:tableStyleId>
              </a:tblPr>
              <a:tblGrid>
                <a:gridCol w="3619500"/>
                <a:gridCol w="3619500"/>
              </a:tblGrid>
              <a:tr h="3810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QUÈ AVALUEM?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IMPLICACIÓ EN EL GRUP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REPRESENTACIÓ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CREATIVITAT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PERSONATGES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ORTOGRAFIA I LLENGUATGE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ESTRUCTURA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154" name="Google Shape;154;p25"/>
          <p:cNvPicPr preferRelativeResize="0"/>
          <p:nvPr/>
        </p:nvPicPr>
        <p:blipFill rotWithShape="1">
          <a:blip r:embed="rId3">
            <a:alphaModFix/>
          </a:blip>
          <a:srcRect b="17030" l="0" r="0" t="23629"/>
          <a:stretch/>
        </p:blipFill>
        <p:spPr>
          <a:xfrm>
            <a:off x="5946325" y="3951675"/>
            <a:ext cx="3060700" cy="96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title"/>
          </p:nvPr>
        </p:nvSpPr>
        <p:spPr>
          <a:xfrm>
            <a:off x="623400" y="268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a" sz="282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Conclusions</a:t>
            </a:r>
            <a:endParaRPr b="1" sz="282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26"/>
          <p:cNvSpPr txBox="1"/>
          <p:nvPr>
            <p:ph idx="1" type="body"/>
          </p:nvPr>
        </p:nvSpPr>
        <p:spPr>
          <a:xfrm>
            <a:off x="418200" y="1008013"/>
            <a:ext cx="5213100" cy="36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ca" sz="7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L’alumnat coneix autors de Sueca o amb un vincle amb Sueca</a:t>
            </a:r>
            <a:endParaRPr sz="7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ca" sz="7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Treballa l’anàlisi d’una obra de teatre actual. Estudia tant les característiques del gènere teatral com la temàtica i el </a:t>
            </a:r>
            <a:r>
              <a:rPr lang="ca" sz="7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significat</a:t>
            </a:r>
            <a:r>
              <a:rPr lang="ca" sz="7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l’obra</a:t>
            </a:r>
            <a:endParaRPr sz="7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ca" sz="7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Tenen l’oportunitat de parlar amb la dramaturga sobre l’obra que han llegit</a:t>
            </a:r>
            <a:endParaRPr sz="7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ca" sz="7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Estudien el procés d’escriptura i comproven que l’espai més quotidià i proper pot esdevenir una font d’inspiració per a un poeta, novel·lista o una dramaturga</a:t>
            </a:r>
            <a:endParaRPr sz="7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1" name="Google Shape;161;p26"/>
          <p:cNvPicPr preferRelativeResize="0"/>
          <p:nvPr/>
        </p:nvPicPr>
        <p:blipFill rotWithShape="1">
          <a:blip r:embed="rId3">
            <a:alphaModFix/>
          </a:blip>
          <a:srcRect b="38978" l="30679" r="29467" t="39785"/>
          <a:stretch/>
        </p:blipFill>
        <p:spPr>
          <a:xfrm>
            <a:off x="5833600" y="841300"/>
            <a:ext cx="3115250" cy="1251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833601" y="2492089"/>
            <a:ext cx="3115249" cy="209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/>
          <p:nvPr>
            <p:ph type="title"/>
          </p:nvPr>
        </p:nvSpPr>
        <p:spPr>
          <a:xfrm>
            <a:off x="553575" y="290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a" sz="282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Conclusions</a:t>
            </a:r>
            <a:endParaRPr b="1" sz="282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27"/>
          <p:cNvSpPr txBox="1"/>
          <p:nvPr>
            <p:ph idx="1" type="body"/>
          </p:nvPr>
        </p:nvSpPr>
        <p:spPr>
          <a:xfrm>
            <a:off x="360375" y="940500"/>
            <a:ext cx="8907000" cy="32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imes New Roman"/>
              <a:buChar char="●"/>
            </a:pPr>
            <a:r>
              <a:rPr b="1" lang="ca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Poden produir les seues pròpies obres teatrals o treballar el procés de reescriptura</a:t>
            </a:r>
            <a:endParaRPr b="1"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imes New Roman"/>
              <a:buChar char="●"/>
            </a:pPr>
            <a:r>
              <a:rPr b="1" lang="ca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fet de representar-les fa que s’impliquen més en el projecte</a:t>
            </a:r>
            <a:endParaRPr b="1"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imes New Roman"/>
              <a:buChar char="●"/>
            </a:pPr>
            <a:r>
              <a:rPr b="1" lang="ca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Poden representar les seues obres</a:t>
            </a:r>
            <a:endParaRPr b="1"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imes New Roman"/>
              <a:buChar char="●"/>
            </a:pPr>
            <a:r>
              <a:rPr b="1" lang="ca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Fomenta el plaer de lectura i endinsa l’alumnat al món de les rutes literàries!</a:t>
            </a:r>
            <a:endParaRPr b="1"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169" name="Google Shape;169;p27"/>
          <p:cNvPicPr preferRelativeResize="0"/>
          <p:nvPr/>
        </p:nvPicPr>
        <p:blipFill rotWithShape="1">
          <a:blip r:embed="rId3">
            <a:alphaModFix/>
          </a:blip>
          <a:srcRect b="21850" l="23931" r="0" t="31590"/>
          <a:stretch/>
        </p:blipFill>
        <p:spPr>
          <a:xfrm>
            <a:off x="1355587" y="3045725"/>
            <a:ext cx="6432826" cy="197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type="title"/>
          </p:nvPr>
        </p:nvSpPr>
        <p:spPr>
          <a:xfrm>
            <a:off x="577350" y="425005"/>
            <a:ext cx="7734300" cy="7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a" sz="43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Moltes gràcies per la vostra atenció!</a:t>
            </a:r>
            <a:endParaRPr b="1" i="1" sz="430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5" name="Google Shape;175;p28"/>
          <p:cNvPicPr preferRelativeResize="0"/>
          <p:nvPr/>
        </p:nvPicPr>
        <p:blipFill rotWithShape="1">
          <a:blip r:embed="rId3">
            <a:alphaModFix/>
          </a:blip>
          <a:srcRect b="0" l="12935" r="11415" t="0"/>
          <a:stretch/>
        </p:blipFill>
        <p:spPr>
          <a:xfrm>
            <a:off x="3302934" y="1563975"/>
            <a:ext cx="2459016" cy="1834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8"/>
          <p:cNvPicPr preferRelativeResize="0"/>
          <p:nvPr/>
        </p:nvPicPr>
        <p:blipFill rotWithShape="1">
          <a:blip r:embed="rId4">
            <a:alphaModFix/>
          </a:blip>
          <a:srcRect b="0" l="29629" r="20448" t="33989"/>
          <a:stretch/>
        </p:blipFill>
        <p:spPr>
          <a:xfrm>
            <a:off x="614637" y="1563978"/>
            <a:ext cx="2365197" cy="183451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8"/>
          <p:cNvSpPr txBox="1"/>
          <p:nvPr/>
        </p:nvSpPr>
        <p:spPr>
          <a:xfrm>
            <a:off x="859728" y="3685099"/>
            <a:ext cx="17685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200">
                <a:solidFill>
                  <a:schemeClr val="lt1"/>
                </a:solidFill>
                <a:highlight>
                  <a:schemeClr val="accent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Roser Serra</a:t>
            </a:r>
            <a:endParaRPr b="1" sz="2200">
              <a:solidFill>
                <a:schemeClr val="lt1"/>
              </a:solidFill>
              <a:highlight>
                <a:schemeClr val="accent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p28"/>
          <p:cNvSpPr txBox="1"/>
          <p:nvPr/>
        </p:nvSpPr>
        <p:spPr>
          <a:xfrm>
            <a:off x="3499703" y="3685099"/>
            <a:ext cx="1768500" cy="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200">
                <a:solidFill>
                  <a:schemeClr val="lt1"/>
                </a:solidFill>
                <a:highlight>
                  <a:schemeClr val="accent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Anna Albert</a:t>
            </a:r>
            <a:endParaRPr b="1" sz="2200">
              <a:solidFill>
                <a:schemeClr val="lt1"/>
              </a:solidFill>
              <a:highlight>
                <a:schemeClr val="accent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28"/>
          <p:cNvSpPr txBox="1"/>
          <p:nvPr/>
        </p:nvSpPr>
        <p:spPr>
          <a:xfrm>
            <a:off x="6139701" y="3544916"/>
            <a:ext cx="12894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80" name="Google Shape;180;p28"/>
          <p:cNvSpPr txBox="1"/>
          <p:nvPr/>
        </p:nvSpPr>
        <p:spPr>
          <a:xfrm>
            <a:off x="5989562" y="3685099"/>
            <a:ext cx="2539800" cy="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200">
                <a:solidFill>
                  <a:schemeClr val="lt1"/>
                </a:solidFill>
                <a:highlight>
                  <a:schemeClr val="accent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Andrea Mestre</a:t>
            </a:r>
            <a:endParaRPr b="1" sz="2200">
              <a:solidFill>
                <a:schemeClr val="lt1"/>
              </a:solidFill>
              <a:highlight>
                <a:schemeClr val="accent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1" name="Google Shape;18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8921" y="1566049"/>
            <a:ext cx="1941350" cy="1834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61800"/>
            <a:ext cx="7059751" cy="353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6500" y="120080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5923" l="3761" r="3137" t="1372"/>
          <a:stretch/>
        </p:blipFill>
        <p:spPr>
          <a:xfrm>
            <a:off x="421354" y="902901"/>
            <a:ext cx="5345721" cy="33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6084588" y="919588"/>
            <a:ext cx="2428800" cy="332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b="3336" l="2717" r="3579" t="11105"/>
          <a:stretch/>
        </p:blipFill>
        <p:spPr>
          <a:xfrm>
            <a:off x="6278067" y="1119788"/>
            <a:ext cx="2041882" cy="292062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492125" y="152100"/>
            <a:ext cx="45627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2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Abans de començar…</a:t>
            </a:r>
            <a:endParaRPr b="1" sz="220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Isabel i Gerard hauran de resoldre frustracions, enveges, mentides i penes al punyeter camí de terra on han anat a parar... esperant... com qui espera Godot: sense i·llusions!" id="65" name="Google Shape;65;p14" title="Teaser UNA CARRETERA SENSE ARBRES de Clàudia Serra, Producció de Lluna Plena Teatre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0850" y="1392851"/>
            <a:ext cx="5032981" cy="283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818525" y="246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ÍNDEX</a:t>
            </a:r>
            <a:endParaRPr b="1" sz="2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623400" y="951825"/>
            <a:ext cx="5662200" cy="39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AutoNum type="arabicPeriod"/>
            </a:pPr>
            <a:r>
              <a:rPr b="1" lang="ca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Justificació de la tria i presentació de la ruta literària</a:t>
            </a:r>
            <a:endParaRPr b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AutoNum type="arabicPeriod"/>
            </a:pPr>
            <a:r>
              <a:rPr b="1" lang="ca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Contextualització de la proposta</a:t>
            </a:r>
            <a:endParaRPr b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AutoNum type="arabicPeriod"/>
            </a:pPr>
            <a:r>
              <a:rPr b="1" lang="ca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Desenvolupament curricular</a:t>
            </a:r>
            <a:endParaRPr b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AutoNum type="arabicPeriod"/>
            </a:pPr>
            <a:r>
              <a:rPr b="1" lang="ca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Itinerari de la ruta</a:t>
            </a:r>
            <a:endParaRPr b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AutoNum type="arabicPeriod"/>
            </a:pPr>
            <a:r>
              <a:rPr b="1" lang="ca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Seqüència prevista d’activitats </a:t>
            </a:r>
            <a:endParaRPr b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ca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(abans, durant i després de la ruta)</a:t>
            </a:r>
            <a:endParaRPr b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AutoNum type="arabicPeriod"/>
            </a:pPr>
            <a:r>
              <a:rPr b="1" lang="ca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Sistema d’avaluació</a:t>
            </a:r>
            <a:endParaRPr b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AutoNum type="arabicPeriod"/>
            </a:pPr>
            <a:r>
              <a:rPr b="1" lang="ca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Conclusions</a:t>
            </a:r>
            <a:endParaRPr b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4850" y="176675"/>
            <a:ext cx="2121850" cy="302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 rotWithShape="1">
          <a:blip r:embed="rId4">
            <a:alphaModFix/>
          </a:blip>
          <a:srcRect b="0" l="1366" r="18227" t="10666"/>
          <a:stretch/>
        </p:blipFill>
        <p:spPr>
          <a:xfrm>
            <a:off x="5887250" y="3415700"/>
            <a:ext cx="3039450" cy="151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437175" y="272825"/>
            <a:ext cx="88323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7669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20"/>
              <a:buFont typeface="Times New Roman"/>
              <a:buAutoNum type="arabicPeriod"/>
            </a:pPr>
            <a:r>
              <a:rPr b="1" lang="ca" sz="282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Justificació de la tria i presentació de la ruta</a:t>
            </a:r>
            <a:endParaRPr b="1" sz="282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437175" y="1012750"/>
            <a:ext cx="5110500" cy="39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ca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 què aquesta obra? Qui és l’autora?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ca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Quins altres autors parlen sobre la marjal als seus poemes i novel·les? 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ca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ruta consta de dues parts: la primera a peu i la segona en  bicicleta!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ca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L’autora ens acompanyarà durant la ruta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ca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Presentació de la tasca final 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ca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Representació teatral (gravació)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0090" y="943100"/>
            <a:ext cx="2799626" cy="279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2403" y="3252274"/>
            <a:ext cx="1744250" cy="172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436150" y="192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a" sz="2820">
                <a:solidFill>
                  <a:srgbClr val="0B5394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Conversa amb</a:t>
            </a:r>
            <a:r>
              <a:rPr b="1" lang="ca" sz="2820">
                <a:solidFill>
                  <a:srgbClr val="0B5394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Clàudia Serra</a:t>
            </a:r>
            <a:endParaRPr b="1" sz="2820">
              <a:solidFill>
                <a:srgbClr val="0B5394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b="0" l="0" r="1690" t="0"/>
          <a:stretch/>
        </p:blipFill>
        <p:spPr>
          <a:xfrm>
            <a:off x="2939051" y="1967137"/>
            <a:ext cx="2127225" cy="300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 rotWithShape="1">
          <a:blip r:embed="rId4">
            <a:alphaModFix/>
          </a:blip>
          <a:srcRect b="0" l="5491" r="7620" t="4150"/>
          <a:stretch/>
        </p:blipFill>
        <p:spPr>
          <a:xfrm>
            <a:off x="436150" y="2036825"/>
            <a:ext cx="2219275" cy="300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46673" y="298712"/>
            <a:ext cx="3213505" cy="454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 title="Vídeo de Roser Serra (1)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93625" y="811350"/>
            <a:ext cx="1479823" cy="11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575050" y="390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a" sz="282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2. Contextualització de la proposta</a:t>
            </a:r>
            <a:endParaRPr b="1" sz="282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575050" y="1268775"/>
            <a:ext cx="5203200" cy="31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Times New Roman"/>
              <a:buChar char="●"/>
            </a:pPr>
            <a:r>
              <a:rPr b="1" lang="ca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IES Joan Fuster (Sueca, Ribera Baixa)</a:t>
            </a:r>
            <a:endParaRPr b="1"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Times New Roman"/>
              <a:buChar char="●"/>
            </a:pPr>
            <a:r>
              <a:rPr b="1" lang="ca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1r Batxillerat. Optativa Literatura Universal</a:t>
            </a:r>
            <a:endParaRPr b="1"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Times New Roman"/>
              <a:buChar char="●"/>
            </a:pPr>
            <a:r>
              <a:rPr b="1" lang="ca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 alumnes</a:t>
            </a:r>
            <a:endParaRPr b="1"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Times New Roman"/>
              <a:buChar char="●"/>
            </a:pPr>
            <a:r>
              <a:rPr b="1" lang="ca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Segon trimestre. Mes de març</a:t>
            </a:r>
            <a:endParaRPr b="1"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Times New Roman"/>
              <a:buChar char="●"/>
            </a:pPr>
            <a:r>
              <a:rPr b="1" lang="ca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Grup-classe (fomentant la participació)</a:t>
            </a:r>
            <a:endParaRPr b="1"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Times New Roman"/>
              <a:buChar char="●"/>
            </a:pPr>
            <a:r>
              <a:rPr b="1" lang="ca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Individual </a:t>
            </a:r>
            <a:endParaRPr b="1"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2100"/>
              <a:buFont typeface="Times New Roman"/>
              <a:buChar char="●"/>
            </a:pPr>
            <a:r>
              <a:rPr b="1" lang="ca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 grups de 2-3</a:t>
            </a:r>
            <a:endParaRPr b="1"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5200" y="1338150"/>
            <a:ext cx="2767650" cy="298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471075" y="417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a" sz="282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Desenvolupament curricular</a:t>
            </a:r>
            <a:endParaRPr b="1" sz="282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46625" y="1262325"/>
            <a:ext cx="4299900" cy="3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ca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Llegir i analitzar </a:t>
            </a:r>
            <a:r>
              <a:rPr i="1" lang="ca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Una carretera sense arbres</a:t>
            </a:r>
            <a:r>
              <a:rPr lang="ca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Entendre els símbols i l’estructura de l’obra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ca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Conscienciar sobre la violència de gènere i l’abús de poder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ca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Estudiar les característiques del gènere teatral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4722175" y="1683850"/>
            <a:ext cx="4186500" cy="28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ca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Escriure o reescriure una obra teatral (producció escrita)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ca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Conéixer obres d’escriptors de Sueca. Tractarem els 3 gèneres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ca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Treballar la producció oral durant la ruta i en la representació final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26150" y="124400"/>
            <a:ext cx="2382525" cy="136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509175" y="208050"/>
            <a:ext cx="7071600" cy="38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a" sz="282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4. Itinerari de la ruta</a:t>
            </a:r>
            <a:endParaRPr b="1" sz="282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8150" y="888900"/>
            <a:ext cx="2792025" cy="414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2598" y="766150"/>
            <a:ext cx="2734201" cy="414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/>
        </p:nvSpPr>
        <p:spPr>
          <a:xfrm>
            <a:off x="337675" y="914738"/>
            <a:ext cx="14193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PEU    </a:t>
            </a:r>
            <a:r>
              <a:rPr lang="ca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4350575" y="914750"/>
            <a:ext cx="19908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EN BICICLETA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024" y="537125"/>
            <a:ext cx="2988300" cy="21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025" y="2912531"/>
            <a:ext cx="2844674" cy="2052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7575" y="460000"/>
            <a:ext cx="3191824" cy="230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20362" y="2988750"/>
            <a:ext cx="2739038" cy="197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78871" y="83650"/>
            <a:ext cx="2212142" cy="276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 rotWithShape="1">
          <a:blip r:embed="rId8">
            <a:alphaModFix/>
          </a:blip>
          <a:srcRect b="3617" l="9485" r="0" t="11261"/>
          <a:stretch/>
        </p:blipFill>
        <p:spPr>
          <a:xfrm>
            <a:off x="3145376" y="2988738"/>
            <a:ext cx="2988298" cy="197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